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6" r:id="rId5"/>
    <p:sldId id="259" r:id="rId6"/>
    <p:sldId id="260" r:id="rId7"/>
    <p:sldId id="275" r:id="rId8"/>
    <p:sldId id="262" r:id="rId9"/>
    <p:sldId id="263" r:id="rId10"/>
    <p:sldId id="278" r:id="rId11"/>
    <p:sldId id="279" r:id="rId12"/>
    <p:sldId id="280" r:id="rId13"/>
    <p:sldId id="264" r:id="rId14"/>
    <p:sldId id="268" r:id="rId15"/>
    <p:sldId id="265" r:id="rId16"/>
    <p:sldId id="274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44" autoAdjust="0"/>
    <p:restoredTop sz="94660"/>
  </p:normalViewPr>
  <p:slideViewPr>
    <p:cSldViewPr snapToGrid="0">
      <p:cViewPr varScale="1">
        <p:scale>
          <a:sx n="88" d="100"/>
          <a:sy n="88" d="100"/>
        </p:scale>
        <p:origin x="84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AD288-E15B-4271-B55D-DDB1B43DC8BE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EC8B7-7AE0-485D-8CE3-A3E29B97A364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0877" y="1322386"/>
            <a:ext cx="10363200" cy="14700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3326641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CE30-7D40-4BC0-BA0D-56C992D5B4BD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3F7E-62B3-4FB9-95CE-D1B0CC271B8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CE30-7D40-4BC0-BA0D-56C992D5B4BD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3F7E-62B3-4FB9-95CE-D1B0CC271B8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CE30-7D40-4BC0-BA0D-56C992D5B4BD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3F7E-62B3-4FB9-95CE-D1B0CC271B8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CE30-7D40-4BC0-BA0D-56C992D5B4BD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3F7E-62B3-4FB9-95CE-D1B0CC271B8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CE30-7D40-4BC0-BA0D-56C992D5B4BD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3F7E-62B3-4FB9-95CE-D1B0CC271B8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CE30-7D40-4BC0-BA0D-56C992D5B4BD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3F7E-62B3-4FB9-95CE-D1B0CC271B8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368" y="304800"/>
            <a:ext cx="10668000" cy="487362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CE30-7D40-4BC0-BA0D-56C992D5B4BD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3F7E-62B3-4FB9-95CE-D1B0CC271B8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0800" y="274638"/>
            <a:ext cx="7721600" cy="487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CE30-7D40-4BC0-BA0D-56C992D5B4BD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3F7E-62B3-4FB9-95CE-D1B0CC271B85}" type="slidenum">
              <a:rPr lang="en-GB" smtClean="0"/>
              <a:t>‹#›</a:t>
            </a:fld>
            <a:endParaRPr lang="en-GB"/>
          </a:p>
        </p:txBody>
      </p:sp>
      <p:pic>
        <p:nvPicPr>
          <p:cNvPr id="2051" name="Picture 3" descr="C:\Users\AMMU\Desktop\Bor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209" y="139874"/>
            <a:ext cx="9686793" cy="69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CE30-7D40-4BC0-BA0D-56C992D5B4BD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3F7E-62B3-4FB9-95CE-D1B0CC271B8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CE30-7D40-4BC0-BA0D-56C992D5B4BD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3F7E-62B3-4FB9-95CE-D1B0CC271B8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CE30-7D40-4BC0-BA0D-56C992D5B4BD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3F7E-62B3-4FB9-95CE-D1B0CC271B8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6680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143001"/>
            <a:ext cx="10668000" cy="4952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4994CE30-7D40-4BC0-BA0D-56C992D5B4BD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BCD3F7E-62B3-4FB9-95CE-D1B0CC271B85}" type="slidenum">
              <a:rPr lang="en-GB" smtClean="0"/>
              <a:t>‹#›</a:t>
            </a:fld>
            <a:endParaRPr lang="en-GB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812800" y="914400"/>
            <a:ext cx="10668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en-IN" sz="1800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45"/>
          <a:stretch>
            <a:fillRect/>
          </a:stretch>
        </p:blipFill>
        <p:spPr bwMode="auto">
          <a:xfrm>
            <a:off x="0" y="5991366"/>
            <a:ext cx="12192000" cy="866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rgbClr val="FF000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ayanthi.k@presidencyuniversity.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" TargetMode="External"/><Relationship Id="rId2" Type="http://schemas.openxmlformats.org/officeDocument/2006/relationships/hyperlink" Target="https://ieeexplore.ieee.org/document/992042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document/10390034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790468" y="1069102"/>
            <a:ext cx="10611063" cy="1031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 panose="020B0604030504040204"/>
              <a:buNone/>
            </a:pPr>
            <a:r>
              <a:rPr lang="en-US" dirty="0"/>
              <a:t>Identification of Different Medicinal Plants/Raw materials through Image Processing Using Machine Learning Algorithms</a:t>
            </a:r>
            <a:endParaRPr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90469" y="2100770"/>
            <a:ext cx="3970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Batch Number:</a:t>
            </a:r>
            <a:r>
              <a:rPr lang="en-IN" altLang="en-GB" dirty="0">
                <a:latin typeface="Cambria" panose="02040503050406030204" pitchFamily="18" charset="0"/>
                <a:ea typeface="Cambria" panose="02040503050406030204" pitchFamily="18" charset="0"/>
              </a:rPr>
              <a:t>86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</a:pP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89" name="Google Shape;89;p13"/>
          <p:cNvGraphicFramePr/>
          <p:nvPr>
            <p:extLst>
              <p:ext uri="{D42A27DB-BD31-4B8C-83A1-F6EECF244321}">
                <p14:modId xmlns:p14="http://schemas.microsoft.com/office/powerpoint/2010/main" val="3763505450"/>
              </p:ext>
            </p:extLst>
          </p:nvPr>
        </p:nvGraphicFramePr>
        <p:xfrm>
          <a:off x="553347" y="2721840"/>
          <a:ext cx="5418675" cy="195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8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243">
                <a:tc>
                  <a:txBody>
                    <a:bodyPr/>
                    <a:lstStyle/>
                    <a:p>
                      <a:pPr marL="0" marR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 dirty="0">
                          <a:solidFill>
                            <a:srgbClr val="17365D"/>
                          </a:solidFill>
                        </a:rPr>
                        <a:t>Roll Number</a:t>
                      </a:r>
                      <a:endParaRPr sz="1800" b="1" u="none" strike="noStrike" cap="none" dirty="0">
                        <a:solidFill>
                          <a:srgbClr val="17365D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 dirty="0">
                          <a:solidFill>
                            <a:srgbClr val="17365D"/>
                          </a:solidFill>
                        </a:rPr>
                        <a:t>Student Name</a:t>
                      </a:r>
                      <a:endParaRPr sz="1800" b="1" u="none" strike="noStrike" cap="none" dirty="0">
                        <a:solidFill>
                          <a:srgbClr val="17365D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24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u="none" strike="noStrike" cap="none" dirty="0"/>
                        <a:t>20211CSE0135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              D SOYA SREE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24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20211CSE0013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              P SRUTHI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24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20211CSE0478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              B PRANAVI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24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20211CSE0155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              B DEEKSHITHA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24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0" name="Google Shape;90;p13"/>
          <p:cNvSpPr txBox="1"/>
          <p:nvPr/>
        </p:nvSpPr>
        <p:spPr>
          <a:xfrm>
            <a:off x="6480195" y="2513339"/>
            <a:ext cx="5514300" cy="2312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Font typeface="Arial" panose="020B0604020202020204"/>
              <a:buNone/>
            </a:pPr>
            <a:r>
              <a:rPr lang="en-GB" sz="20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Under the Supervision of,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ctr" rtl="0"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Font typeface="Arial" panose="020B0604020202020204"/>
              <a:buNone/>
            </a:pPr>
            <a:endParaRPr sz="2000" b="1" i="0" u="none" strike="noStrike" cap="none" dirty="0">
              <a:solidFill>
                <a:srgbClr val="17365D"/>
              </a:solidFill>
              <a:latin typeface="Cambria" panose="02040503050406030204" pitchFamily="18" charset="0"/>
              <a:ea typeface="Cambria" panose="02040503050406030204" pitchFamily="18" charset="0"/>
              <a:cs typeface="Verdana" panose="020B0604030504040204"/>
              <a:sym typeface="Verdana" panose="020B060403050404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Font typeface="Arial" panose="020B0604020202020204"/>
              <a:buNone/>
            </a:pPr>
            <a:r>
              <a:rPr lang="en-IN" sz="2000" dirty="0" err="1">
                <a:latin typeface="Calibri-Identity-H"/>
                <a:sym typeface="+mn-ea"/>
              </a:rPr>
              <a:t>Dr.Jayanthi</a:t>
            </a:r>
            <a:r>
              <a:rPr lang="en-IN" sz="2000" dirty="0">
                <a:latin typeface="Calibri-Identity-H"/>
                <a:sym typeface="+mn-ea"/>
              </a:rPr>
              <a:t> </a:t>
            </a:r>
            <a:r>
              <a:rPr lang="en-IN" sz="2000" dirty="0" err="1">
                <a:latin typeface="Calibri-Identity-H"/>
                <a:sym typeface="+mn-ea"/>
              </a:rPr>
              <a:t>Kamalasekaran</a:t>
            </a:r>
            <a:endParaRPr lang="en-IN" sz="2000" b="0" i="0" u="none" strike="noStrike" baseline="0" dirty="0">
              <a:latin typeface="Calibri-Identity-H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Font typeface="Arial" panose="020B0604020202020204"/>
              <a:buNone/>
            </a:pPr>
            <a:r>
              <a:rPr lang="en-IN" sz="2000" dirty="0">
                <a:solidFill>
                  <a:srgbClr val="17365D"/>
                </a:solidFill>
                <a:latin typeface="Calibri-Identity-H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School of computer science and engineering</a:t>
            </a:r>
            <a:endParaRPr lang="en-IN" sz="2000" cap="none" dirty="0">
              <a:solidFill>
                <a:srgbClr val="17365D"/>
              </a:solidFill>
              <a:latin typeface="Calibri-Identity-H"/>
              <a:ea typeface="Cambria" panose="02040503050406030204" pitchFamily="18" charset="0"/>
              <a:cs typeface="Verdana" panose="020B0604030504040204"/>
              <a:sym typeface="Verdana" panose="020B060403050404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Font typeface="Arial" panose="020B0604020202020204"/>
              <a:buNone/>
            </a:pPr>
            <a:r>
              <a:rPr lang="en-IN" sz="2000" dirty="0">
                <a:latin typeface="Calibri-Identity-H"/>
                <a:sym typeface="+mn-ea"/>
                <a:hlinkClick r:id="rId3"/>
              </a:rPr>
              <a:t>jayanthi.k@presidencyuniversity.in</a:t>
            </a:r>
            <a:r>
              <a:rPr lang="en-IN" sz="2000" dirty="0">
                <a:latin typeface="Calibri-Identity-H"/>
                <a:sym typeface="+mn-ea"/>
              </a:rPr>
              <a:t>  </a:t>
            </a:r>
            <a:endParaRPr lang="en-IN" sz="2000" b="0" i="0" u="none" strike="noStrike" baseline="0" dirty="0">
              <a:solidFill>
                <a:srgbClr val="17365D"/>
              </a:solidFill>
              <a:latin typeface="Calibri-Identity-H"/>
              <a:ea typeface="Cambria" panose="02040503050406030204" pitchFamily="18" charset="0"/>
              <a:sym typeface="Verdana" panose="020B060403050404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Font typeface="Arial" panose="020B0604020202020204"/>
              <a:buNone/>
            </a:pPr>
            <a:r>
              <a:rPr lang="en-IN" sz="2000" dirty="0">
                <a:latin typeface="Calibri-Identity-H"/>
                <a:sym typeface="+mn-ea"/>
              </a:rPr>
              <a:t>8446075868</a:t>
            </a:r>
            <a:endParaRPr lang="en-IN" sz="2000" b="0" i="0" u="none" strike="noStrike" baseline="0" dirty="0">
              <a:latin typeface="Calibri-Identity-H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Font typeface="Arial" panose="020B0604020202020204"/>
              <a:buNone/>
            </a:pPr>
            <a:r>
              <a:rPr lang="en-IN" sz="2000" dirty="0">
                <a:solidFill>
                  <a:srgbClr val="17365D"/>
                </a:solidFill>
                <a:latin typeface="Calibri-Identity-H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Presidency university</a:t>
            </a:r>
            <a:endParaRPr sz="2000" b="1" i="0" u="none" strike="noStrike" cap="none" dirty="0">
              <a:solidFill>
                <a:srgbClr val="17365D"/>
              </a:solidFill>
              <a:latin typeface="Cambria" panose="02040503050406030204" pitchFamily="18" charset="0"/>
              <a:ea typeface="Cambria" panose="02040503050406030204" pitchFamily="18" charset="0"/>
              <a:cs typeface="Verdana" panose="020B0604030504040204"/>
              <a:sym typeface="Verdana" panose="020B0604030504040204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Font typeface="Arial" panose="020B0604020202020204"/>
              <a:buNone/>
            </a:pPr>
            <a:endParaRPr sz="2000" b="1" i="0" u="none" strike="noStrike" cap="none" dirty="0">
              <a:solidFill>
                <a:srgbClr val="17365D"/>
              </a:solidFill>
              <a:latin typeface="Cambria" panose="02040503050406030204" pitchFamily="18" charset="0"/>
              <a:ea typeface="Cambria" panose="02040503050406030204" pitchFamily="18" charset="0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3986772" y="334089"/>
            <a:ext cx="3970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 panose="020B0604020202020204"/>
              <a:buNone/>
            </a:pPr>
            <a:r>
              <a:rPr lang="en-GB" sz="2000" b="1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CSE7301</a:t>
            </a:r>
            <a:r>
              <a:rPr lang="en-GB" sz="20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 Capstone Project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ctr" rtl="0">
              <a:spcBef>
                <a:spcPts val="31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 panose="020B0604020202020204"/>
              <a:buNone/>
            </a:pPr>
            <a:r>
              <a:rPr lang="en-GB" sz="20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Review-4</a:t>
            </a:r>
            <a:endParaRPr sz="2000" b="1" i="0" u="none" strike="noStrike" cap="none" dirty="0">
              <a:solidFill>
                <a:srgbClr val="17365D"/>
              </a:solidFill>
              <a:latin typeface="Cambria" panose="02040503050406030204" pitchFamily="18" charset="0"/>
              <a:ea typeface="Cambria" panose="02040503050406030204" pitchFamily="18" charset="0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8" name="Google Shape;91;p13"/>
          <p:cNvSpPr txBox="1"/>
          <p:nvPr/>
        </p:nvSpPr>
        <p:spPr>
          <a:xfrm>
            <a:off x="0" y="4533900"/>
            <a:ext cx="12249915" cy="1704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 panose="020B0604020202020204"/>
              <a:buNone/>
            </a:pPr>
            <a:r>
              <a:rPr lang="en-US" sz="2000" b="1" i="0" u="none" strike="noStrike" cap="none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Name of the Program: 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CSE </a:t>
            </a:r>
            <a:endParaRPr lang="en-US" sz="2000" b="1" i="0" u="none" strike="noStrike" cap="none" dirty="0">
              <a:solidFill>
                <a:schemeClr val="accent1"/>
              </a:solidFill>
              <a:latin typeface="Cambria" panose="02040503050406030204" pitchFamily="18" charset="0"/>
              <a:ea typeface="Cambria" panose="02040503050406030204" pitchFamily="18" charset="0"/>
              <a:cs typeface="Verdana" panose="020B0604030504040204"/>
              <a:sym typeface="Verdana" panose="020B0604030504040204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 panose="020B0604020202020204"/>
              <a:buNone/>
            </a:pPr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Name of the HoD: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Dr.Asif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 Mohammed H.B</a:t>
            </a:r>
            <a:endParaRPr lang="en-US" sz="2000" b="1" dirty="0">
              <a:solidFill>
                <a:schemeClr val="accent1"/>
              </a:solidFill>
              <a:latin typeface="Cambria" panose="02040503050406030204" pitchFamily="18" charset="0"/>
              <a:ea typeface="Cambria" panose="02040503050406030204" pitchFamily="18" charset="0"/>
              <a:cs typeface="Verdana" panose="020B0604030504040204"/>
              <a:sym typeface="Verdana" panose="020B0604030504040204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 panose="020B0604020202020204"/>
              <a:buNone/>
            </a:pPr>
            <a:r>
              <a:rPr lang="en-US" sz="2000" b="1" i="0" u="none" strike="noStrike" cap="none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Name of the Program Project Coordinator: 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Mr.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Amarnath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 J.L &amp; Dr.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Jayanthi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. K.</a:t>
            </a:r>
            <a:endParaRPr lang="en-US" sz="2000" b="1" i="0" u="none" strike="noStrike" cap="none" dirty="0">
              <a:solidFill>
                <a:schemeClr val="accent1"/>
              </a:solidFill>
              <a:latin typeface="Cambria" panose="02040503050406030204" pitchFamily="18" charset="0"/>
              <a:ea typeface="Cambria" panose="02040503050406030204" pitchFamily="18" charset="0"/>
              <a:cs typeface="Verdana" panose="020B0604030504040204"/>
              <a:sym typeface="Verdana" panose="020B0604030504040204"/>
            </a:endParaRPr>
          </a:p>
          <a:p>
            <a:pPr lvl="0">
              <a:buClr>
                <a:srgbClr val="17365D"/>
              </a:buClr>
              <a:buSzPct val="100000"/>
            </a:pPr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Name of the School Project Coordinators: 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Dr. Sampath A K / Dr. Abdul Khadar A / Mr. Md Ziaur Rahman</a:t>
            </a:r>
            <a:endParaRPr sz="2000" b="1" i="0" u="none" strike="noStrike" cap="none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Verdana" panose="020B0604030504040204"/>
              <a:sym typeface="Verdana" panose="020B060403050404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8338-4FD1-3E9C-2A19-24C014BDF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9CC1-CE75-DF28-224C-BBBFAD2B2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Home Page: </a:t>
            </a:r>
            <a:r>
              <a:rPr lang="en-US" dirty="0"/>
              <a:t>This image shows the homepage of a web-based "Plant Leaf Classifier" application running at 127.0.0.1:5000. It features a background of green leaves with a file upload option and a "Classify" button for leaf image analysis. 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520EA-CEA4-8B25-9CD7-E381C86DB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53" y="2650109"/>
            <a:ext cx="6979693" cy="353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44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535C6-9435-B6F1-A9D9-F09AFC84B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image shows a file upload dialog open over a web application titled "Plant Leaf Classifier" running in a browser. The user is browsing the folder </a:t>
            </a:r>
            <a:r>
              <a:rPr lang="en-US" dirty="0" err="1"/>
              <a:t>beteltest</a:t>
            </a:r>
            <a:r>
              <a:rPr lang="en-US" dirty="0"/>
              <a:t> to select an image file for classification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8FE92-1B12-A8AD-03CB-D89C3466B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08" y="2329482"/>
            <a:ext cx="6975231" cy="367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62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11B9E0-B92F-76B8-5B60-B56896684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143001"/>
            <a:ext cx="11353800" cy="2658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algn="just">
              <a:lnSpc>
                <a:spcPct val="200000"/>
              </a:lnSpc>
              <a:spcAft>
                <a:spcPts val="1000"/>
              </a:spcAft>
            </a:pPr>
            <a:r>
              <a:rPr lang="en-US" sz="2000" dirty="0"/>
              <a:t>Result Page: This image shows the result page of a plant leaf classification web app hosted locally. The predicted plant is Santalum Album (Sandalwood) with associated medicinal information displayed over a background of green leaves with water droplets</a:t>
            </a:r>
          </a:p>
          <a:p>
            <a:pPr indent="0" algn="just">
              <a:lnSpc>
                <a:spcPct val="200000"/>
              </a:lnSpc>
              <a:spcAft>
                <a:spcPts val="1000"/>
              </a:spcAft>
              <a:buNone/>
            </a:pP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A12C07-0733-377B-FD8E-EB064D4C2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094" y="2960760"/>
            <a:ext cx="6783338" cy="350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24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altLang="en-US" dirty="0"/>
              <a:t>T</a:t>
            </a:r>
            <a:r>
              <a:rPr lang="en-US" altLang="en-GB" dirty="0"/>
              <a:t>he integration of image processing with machine learning algorithms offers a powerful and efficient solution to the challenges of medicinal plant identification.</a:t>
            </a:r>
          </a:p>
          <a:p>
            <a:endParaRPr lang="en-US" altLang="en-GB" dirty="0"/>
          </a:p>
          <a:p>
            <a:r>
              <a:rPr lang="en-US" altLang="en-GB" dirty="0"/>
              <a:t> By leveraging advanced techniques such as feature extraction and deep learning models, accurate identification can be achieved even in cases where plants share similar characteristic.</a:t>
            </a:r>
          </a:p>
          <a:p>
            <a:endParaRPr lang="en-US" altLang="en-GB" dirty="0"/>
          </a:p>
          <a:p>
            <a:r>
              <a:rPr lang="en-US" altLang="en-GB" dirty="0"/>
              <a:t>The development of user-friendly, accessible software for plant identification can significantly improve the supply chain and benefit stakeholders at all levels, from wholesalers to end-users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52400" lvl="0">
              <a:lnSpc>
                <a:spcPct val="200000"/>
              </a:lnSpc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Github Link</a:t>
            </a:r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812800" y="1143000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90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Google Shape;115;p17"/>
          <p:cNvSpPr txBox="1"/>
          <p:nvPr/>
        </p:nvSpPr>
        <p:spPr>
          <a:xfrm>
            <a:off x="965200" y="1295400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–"/>
              <a:defRPr sz="16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9pPr>
          </a:lstStyle>
          <a:p>
            <a:pPr marL="342900" indent="-190500" algn="just">
              <a:spcBef>
                <a:spcPts val="0"/>
              </a:spcBef>
              <a:buSzPct val="100000"/>
              <a:buFont typeface="Arial" panose="020B0604020202020204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spcBef>
                <a:spcPts val="0"/>
              </a:spcBef>
              <a:buSzPct val="100000"/>
              <a:buFont typeface="Arial" panose="020B0604020202020204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lnSpc>
                <a:spcPct val="200000"/>
              </a:lnSpc>
              <a:spcBef>
                <a:spcPts val="0"/>
              </a:spcBef>
              <a:buSzPct val="100000"/>
              <a:buFont typeface="Arial" panose="020B0604020202020204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lnSpc>
                <a:spcPct val="200000"/>
              </a:lnSpc>
              <a:spcBef>
                <a:spcPts val="0"/>
              </a:spcBef>
              <a:buSzPct val="100000"/>
              <a:buFont typeface="Arial" panose="020B0604020202020204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lnSpc>
                <a:spcPct val="200000"/>
              </a:lnSpc>
              <a:spcBef>
                <a:spcPts val="0"/>
              </a:spcBef>
              <a:buSzPct val="100000"/>
              <a:buFont typeface="Arial" panose="020B0604020202020204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Google Shape;115;p17"/>
          <p:cNvSpPr txBox="1"/>
          <p:nvPr/>
        </p:nvSpPr>
        <p:spPr>
          <a:xfrm>
            <a:off x="812800" y="1143000"/>
            <a:ext cx="10668000" cy="41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–"/>
              <a:defRPr sz="16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 panose="02050604050505020204"/>
                <a:ea typeface="Bookman Old Style" panose="02050604050505020204"/>
                <a:cs typeface="Bookman Old Style" panose="02050604050505020204"/>
                <a:sym typeface="Bookman Old Style" panose="02050604050505020204"/>
              </a:defRPr>
            </a:lvl9pPr>
          </a:lstStyle>
          <a:p>
            <a:pPr marL="342900" indent="-190500" algn="just">
              <a:spcBef>
                <a:spcPts val="0"/>
              </a:spcBef>
              <a:buSzPct val="100000"/>
              <a:buFont typeface="Arial" panose="020B0604020202020204"/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Github link provided should have public access permission.</a:t>
            </a:r>
          </a:p>
          <a:p>
            <a:pPr marL="342900" indent="-190500" algn="just">
              <a:spcBef>
                <a:spcPts val="0"/>
              </a:spcBef>
              <a:buSzPct val="100000"/>
              <a:buFont typeface="Arial" panose="020B0604020202020204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spcBef>
                <a:spcPts val="0"/>
              </a:spcBef>
              <a:buSzPct val="100000"/>
              <a:buFont typeface="Arial" panose="020B0604020202020204"/>
              <a:buNone/>
            </a:pP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Github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Link</a:t>
            </a:r>
          </a:p>
          <a:p>
            <a:pPr marL="342900" indent="-190500" algn="just">
              <a:spcBef>
                <a:spcPts val="0"/>
              </a:spcBef>
              <a:buSzPct val="100000"/>
              <a:buFont typeface="Arial" panose="020B0604020202020204"/>
              <a:buNone/>
            </a:pPr>
            <a:endParaRPr lang="en-US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spcBef>
                <a:spcPts val="0"/>
              </a:spcBef>
              <a:buSzPct val="100000"/>
              <a:buFont typeface="Arial" panose="020B0604020202020204"/>
              <a:buNone/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https://github.com/Soyadasari/Identification-of-Different-Medicinal-Plants-Raw-materials-through-Image-Processing-using-ml 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spcBef>
                <a:spcPts val="0"/>
              </a:spcBef>
              <a:buSzPct val="100000"/>
              <a:buFont typeface="Arial" panose="020B0604020202020204"/>
              <a:buNone/>
            </a:pPr>
            <a:endParaRPr lang="en-US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spcBef>
                <a:spcPts val="0"/>
              </a:spcBef>
              <a:buSzPct val="100000"/>
              <a:buFont typeface="Arial" panose="020B0604020202020204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lnSpc>
                <a:spcPct val="200000"/>
              </a:lnSpc>
              <a:spcBef>
                <a:spcPts val="0"/>
              </a:spcBef>
              <a:buSzPct val="100000"/>
              <a:buFont typeface="Arial" panose="020B0604020202020204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lnSpc>
                <a:spcPct val="200000"/>
              </a:lnSpc>
              <a:spcBef>
                <a:spcPts val="0"/>
              </a:spcBef>
              <a:buSzPct val="100000"/>
              <a:buFont typeface="Arial" panose="020B0604020202020204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lnSpc>
                <a:spcPct val="200000"/>
              </a:lnSpc>
              <a:spcBef>
                <a:spcPts val="0"/>
              </a:spcBef>
              <a:buSzPct val="100000"/>
              <a:buFont typeface="Arial" panose="020B0604020202020204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190500" algn="just">
              <a:spcBef>
                <a:spcPts val="0"/>
              </a:spcBef>
              <a:buSzPct val="100000"/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sym typeface="+mn-ea"/>
                <a:hlinkClick r:id="rId2"/>
              </a:rPr>
              <a:t>https://ieeexplore.ieee.org/document/9920424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sym typeface="+mn-ea"/>
            </a:endParaRPr>
          </a:p>
          <a:p>
            <a:pPr marL="342900" indent="-190500" algn="just">
              <a:spcBef>
                <a:spcPts val="0"/>
              </a:spcBef>
              <a:buSzPct val="100000"/>
              <a:buNone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spcBef>
                <a:spcPts val="0"/>
              </a:spcBef>
              <a:buSzPct val="100000"/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sym typeface="+mn-ea"/>
                <a:hlinkClick r:id="rId3"/>
              </a:rPr>
              <a:t>https://ieeexplore.ieee.org/document/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sym typeface="+mn-ea"/>
            </a:endParaRPr>
          </a:p>
          <a:p>
            <a:pPr marL="342900" indent="-190500" algn="just">
              <a:spcBef>
                <a:spcPts val="0"/>
              </a:spcBef>
              <a:buSzPct val="100000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spcBef>
                <a:spcPts val="0"/>
              </a:spcBef>
              <a:buSzPct val="100000"/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sym typeface="+mn-ea"/>
                <a:hlinkClick r:id="rId4"/>
              </a:rPr>
              <a:t>https://ieeexplore.ieee.org/document/10390034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work mapping with SDG</a:t>
            </a:r>
            <a:endParaRPr lang="en-IN" dirty="0"/>
          </a:p>
        </p:txBody>
      </p:sp>
      <p:sp>
        <p:nvSpPr>
          <p:cNvPr id="4" name="AutoShape 2" descr="Image preview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C7901-A3D9-5B78-D621-47B734F2D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029" y="919329"/>
            <a:ext cx="6858000" cy="532414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4400" dirty="0"/>
          </a:p>
          <a:p>
            <a:pPr marL="0" indent="0" algn="ctr">
              <a:buNone/>
            </a:pPr>
            <a:endParaRPr lang="en-GB" sz="4400" dirty="0"/>
          </a:p>
          <a:p>
            <a:pPr marL="0" indent="0" algn="ctr">
              <a:buNone/>
            </a:pPr>
            <a:r>
              <a:rPr lang="en-GB" sz="6000" dirty="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GB" dirty="0"/>
              <a:t>The identification of medicinal plants and raw materials is essential for ensuring the authenticity and quality of Ayurvedic treatments.</a:t>
            </a:r>
          </a:p>
          <a:p>
            <a:endParaRPr lang="en-US" altLang="en-GB" dirty="0"/>
          </a:p>
          <a:p>
            <a:r>
              <a:rPr lang="en-US" altLang="en-GB" dirty="0"/>
              <a:t> With advancements in image processing and machine learning algorithms, automated systems.</a:t>
            </a:r>
          </a:p>
          <a:p>
            <a:endParaRPr lang="en-US" altLang="en-GB" dirty="0"/>
          </a:p>
          <a:p>
            <a:r>
              <a:rPr lang="en-US" altLang="en-GB" dirty="0"/>
              <a:t>This technology has the potential to enhance the reliability of the herbal supply chain and promote trust in medicinal plant-based products.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C36EDAD-90E8-EB36-D5DF-3A71B7EEE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930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n-US" sz="1600" b="1" dirty="0"/>
              <a:t>Patil, A. A., &amp; Kale, K. V. (2017)</a:t>
            </a:r>
            <a:br>
              <a:rPr lang="en-US" sz="1600" dirty="0"/>
            </a:br>
            <a:r>
              <a:rPr lang="en-US" sz="1600" b="1" dirty="0"/>
              <a:t>Title:</a:t>
            </a:r>
            <a:r>
              <a:rPr lang="en-US" sz="1600" dirty="0"/>
              <a:t> </a:t>
            </a:r>
            <a:r>
              <a:rPr lang="en-US" sz="1600" i="1" dirty="0"/>
              <a:t>Plant Identification Using Leaf Recognition Based on Feature Extraction and KNN Algorithm</a:t>
            </a:r>
            <a:br>
              <a:rPr lang="en-US" sz="1600" dirty="0"/>
            </a:br>
            <a:r>
              <a:rPr lang="en-US" sz="1600" b="1" dirty="0"/>
              <a:t>Study Summary: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The authors implemented a system that uses </a:t>
            </a:r>
            <a:r>
              <a:rPr lang="en-US" sz="1600" b="1" dirty="0"/>
              <a:t>shape and texture features</a:t>
            </a:r>
            <a:r>
              <a:rPr lang="en-US" sz="1600" dirty="0"/>
              <a:t> of plant leaves.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They applied the </a:t>
            </a:r>
            <a:r>
              <a:rPr lang="en-US" sz="1600" b="1" dirty="0"/>
              <a:t>K-Nearest Neighbor (KNN)</a:t>
            </a:r>
            <a:r>
              <a:rPr lang="en-US" sz="1600" dirty="0"/>
              <a:t> algorithm for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The system achieved over </a:t>
            </a:r>
            <a:r>
              <a:rPr lang="en-US" sz="1600" b="1" dirty="0"/>
              <a:t>90% accuracy</a:t>
            </a:r>
            <a:r>
              <a:rPr lang="en-US" sz="1600" dirty="0"/>
              <a:t> in identifying 32 different plant species.</a:t>
            </a:r>
            <a:br>
              <a:rPr lang="en-US" sz="1600" dirty="0"/>
            </a:br>
            <a:r>
              <a:rPr lang="en-US" sz="1600" b="1" dirty="0"/>
              <a:t>Relevance:</a:t>
            </a:r>
            <a:r>
              <a:rPr lang="en-US" sz="1600" dirty="0"/>
              <a:t> Demonstrates the effectiveness of basic ML techniques in plant classification using image features.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None/>
            </a:pPr>
            <a:r>
              <a:rPr lang="en-US" sz="1600" b="1" dirty="0"/>
              <a:t>Zhang, S., et al. (2018)</a:t>
            </a:r>
            <a:br>
              <a:rPr lang="en-US" sz="1600" dirty="0"/>
            </a:br>
            <a:r>
              <a:rPr lang="en-US" sz="1600" b="1" dirty="0"/>
              <a:t>Title:</a:t>
            </a:r>
            <a:r>
              <a:rPr lang="en-US" sz="1600" dirty="0"/>
              <a:t> </a:t>
            </a:r>
            <a:r>
              <a:rPr lang="en-US" sz="1600" i="1" dirty="0"/>
              <a:t>Deep Learning-Based Plant Identification with Convolutional Neural Networks</a:t>
            </a:r>
            <a:br>
              <a:rPr lang="en-US" sz="1600" dirty="0"/>
            </a:br>
            <a:r>
              <a:rPr lang="en-US" sz="1600" b="1" dirty="0"/>
              <a:t>Study Summary: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Utilized </a:t>
            </a:r>
            <a:r>
              <a:rPr lang="en-US" sz="1600" b="1" dirty="0"/>
              <a:t>Convolutional Neural Networks (CNNs)</a:t>
            </a:r>
            <a:r>
              <a:rPr lang="en-US" sz="1600" dirty="0"/>
              <a:t> to identify plant species from leaf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 large dataset (</a:t>
            </a:r>
            <a:r>
              <a:rPr lang="en-US" sz="1600" dirty="0" err="1"/>
              <a:t>PlantCLEF</a:t>
            </a:r>
            <a:r>
              <a:rPr lang="en-US" sz="1600" dirty="0"/>
              <a:t>) was used, achieving significant improvements over traditional ML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The model was robust even with complex backgrounds and varying lighting conditions.</a:t>
            </a:r>
            <a:br>
              <a:rPr lang="en-US" sz="1600" dirty="0"/>
            </a:br>
            <a:r>
              <a:rPr lang="en-US" sz="1600" b="1" dirty="0"/>
              <a:t>Relevance:</a:t>
            </a:r>
            <a:r>
              <a:rPr lang="en-US" sz="1600" dirty="0"/>
              <a:t> Validates the use of deep learning for high-accuracy plant recognition tasks.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231" y="274640"/>
            <a:ext cx="10668000" cy="487362"/>
          </a:xfrm>
        </p:spPr>
        <p:txBody>
          <a:bodyPr/>
          <a:lstStyle/>
          <a:p>
            <a:r>
              <a:rPr lang="en-US" dirty="0"/>
              <a:t>Existing method Drawback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131278"/>
            <a:ext cx="10668000" cy="4952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Manual Dependency:</a:t>
            </a:r>
            <a:br>
              <a:rPr lang="en-US" dirty="0"/>
            </a:br>
            <a:r>
              <a:rPr lang="en-US" dirty="0"/>
              <a:t>Traditional identification relies on </a:t>
            </a:r>
            <a:r>
              <a:rPr lang="en-US" b="1" dirty="0"/>
              <a:t>botanists or experts</a:t>
            </a:r>
            <a:r>
              <a:rPr lang="en-US" dirty="0"/>
              <a:t>, making it impractical for large-scale or remote applications.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/>
              <a:t>Time-Consuming Process:</a:t>
            </a:r>
            <a:br>
              <a:rPr lang="en-US" dirty="0"/>
            </a:br>
            <a:r>
              <a:rPr lang="en-US" dirty="0"/>
              <a:t>Manual observation and classification are </a:t>
            </a:r>
            <a:r>
              <a:rPr lang="en-US" b="1" dirty="0"/>
              <a:t>slow and inefficient</a:t>
            </a:r>
            <a:r>
              <a:rPr lang="en-US" dirty="0"/>
              <a:t>, especially when handling a large number of samples.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/>
              <a:t>Prone to Human Error:</a:t>
            </a:r>
            <a:br>
              <a:rPr lang="en-US" dirty="0"/>
            </a:br>
            <a:r>
              <a:rPr lang="en-US" dirty="0"/>
              <a:t>Misidentification can occur due to </a:t>
            </a:r>
            <a:r>
              <a:rPr lang="en-US" b="1" dirty="0"/>
              <a:t>similar-looking species</a:t>
            </a:r>
            <a:r>
              <a:rPr lang="en-US" dirty="0"/>
              <a:t>, fatigue, or lack of experience.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Proposed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GB" dirty="0"/>
              <a:t>The proposed method for identifying medicinal plants involves capturing high-quality images of raw materials and processing them using image preprocessing techniques. </a:t>
            </a:r>
          </a:p>
          <a:p>
            <a:endParaRPr lang="en-US" altLang="en-GB" dirty="0"/>
          </a:p>
          <a:p>
            <a:r>
              <a:rPr lang="en-US" altLang="en-GB" dirty="0"/>
              <a:t>Machine learning algorithms, particularly deep learning models like Convolutional Neural Networks (CNNs), will analyze these images to extract distinguishing features.</a:t>
            </a:r>
          </a:p>
          <a:p>
            <a:endParaRPr lang="en-US" altLang="en-GB" dirty="0"/>
          </a:p>
          <a:p>
            <a:r>
              <a:rPr lang="en-US" altLang="en-GB" dirty="0"/>
              <a:t>The system will then classify the plants based on trained models, ensuring reliable recognition and reducing misidentification in the supply chain.</a:t>
            </a:r>
          </a:p>
          <a:p>
            <a:pPr marL="0" indent="0">
              <a:buNone/>
            </a:pPr>
            <a:endParaRPr lang="en-GB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74640"/>
            <a:ext cx="10668000" cy="487362"/>
          </a:xfrm>
        </p:spPr>
        <p:txBody>
          <a:bodyPr/>
          <a:lstStyle/>
          <a:p>
            <a:r>
              <a:rPr lang="en-GB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GB" dirty="0"/>
              <a:t>The objective of identifying medicinal plants through image processing and machine learning is to develop an automated system for accurate plant identification, reducing misidentification and adulteration. </a:t>
            </a:r>
          </a:p>
          <a:p>
            <a:endParaRPr lang="en-US" altLang="en-GB" dirty="0"/>
          </a:p>
          <a:p>
            <a:r>
              <a:rPr lang="en-US" altLang="en-GB" dirty="0"/>
              <a:t>The system aims to enhance the efficiency of raw material verification in Ayurvedic Pharmaceutics, ensuring authenticity and quality. </a:t>
            </a: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04FB33-C9B2-5558-0C7C-CF6848952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85" y="1065989"/>
            <a:ext cx="5498123" cy="50917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Timeline of Project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46059E-3500-205E-3747-990F52E7D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154BFB-F1D9-9330-D3A7-D15901F2A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885" y="1279072"/>
            <a:ext cx="6342615" cy="50817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Outcomes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F8E83-AFFB-58E1-C1D7-DAF52BB1F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143001"/>
            <a:ext cx="10668000" cy="148668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000" dirty="0"/>
              <a:t>This image shows a Flask-based web application running locally at http://127.0.0.1:5000, displayed in Visual Studio Code. </a:t>
            </a:r>
          </a:p>
          <a:p>
            <a:pPr indent="0" algn="just">
              <a:lnSpc>
                <a:spcPct val="150000"/>
              </a:lnSpc>
              <a:buNone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05F090-606E-728B-F873-093964339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119" y="2166058"/>
            <a:ext cx="7257762" cy="38696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ioinformatic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Bookman Old Style"/>
        <a:ea typeface=""/>
        <a:cs typeface=""/>
      </a:majorFont>
      <a:minorFont>
        <a:latin typeface="Bookman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Bioinformatics</Template>
  <TotalTime>338</TotalTime>
  <Words>847</Words>
  <Application>Microsoft Office PowerPoint</Application>
  <PresentationFormat>Widescreen</PresentationFormat>
  <Paragraphs>97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Bookman Old Style</vt:lpstr>
      <vt:lpstr>Calibri</vt:lpstr>
      <vt:lpstr>Calibri-Identity-H</vt:lpstr>
      <vt:lpstr>Cambria</vt:lpstr>
      <vt:lpstr>Times New Roman</vt:lpstr>
      <vt:lpstr>Verdana</vt:lpstr>
      <vt:lpstr>Bioinformatics</vt:lpstr>
      <vt:lpstr>Identification of Different Medicinal Plants/Raw materials through Image Processing Using Machine Learning Algorithms</vt:lpstr>
      <vt:lpstr>Introduction</vt:lpstr>
      <vt:lpstr>Literature Review</vt:lpstr>
      <vt:lpstr>Existing method Drawback</vt:lpstr>
      <vt:lpstr>Proposed Method</vt:lpstr>
      <vt:lpstr>Objectives</vt:lpstr>
      <vt:lpstr>Architecture</vt:lpstr>
      <vt:lpstr>Timeline of Project</vt:lpstr>
      <vt:lpstr>Outcomes</vt:lpstr>
      <vt:lpstr>PowerPoint Presentation</vt:lpstr>
      <vt:lpstr>PowerPoint Presentation</vt:lpstr>
      <vt:lpstr>PowerPoint Presentation</vt:lpstr>
      <vt:lpstr>Conclusion</vt:lpstr>
      <vt:lpstr>Github Link</vt:lpstr>
      <vt:lpstr>References</vt:lpstr>
      <vt:lpstr>Project work mapping with SDG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Sanjeev P Kaulgud-Asst. Prof-CSE</dc:creator>
  <cp:lastModifiedBy>Nowheera .S</cp:lastModifiedBy>
  <cp:revision>27</cp:revision>
  <dcterms:created xsi:type="dcterms:W3CDTF">2023-03-16T03:26:00Z</dcterms:created>
  <dcterms:modified xsi:type="dcterms:W3CDTF">2025-05-16T04:42:40Z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B84F5229FA7F4D78A1414F4285AD2A82_12</vt:lpwstr>
  </property>
  <property fmtid="{D5CDD505-2E9C-101B-9397-08002B2CF9AE}" pid="3" name="KSOProductBuildVer">
    <vt:lpwstr>1033-12.2.0.13472</vt:lpwstr>
  </property>
</Properties>
</file>